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1.xml.rels" ContentType="application/vnd.openxmlformats-package.relationships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media/image1.jpeg" ContentType="image/jpeg"/>
  <Override PartName="/ppt/media/image3.png" ContentType="image/png"/>
  <Override PartName="/ppt/media/image2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8.jpeg" ContentType="image/jpeg"/>
  <Override PartName="/ppt/media/image7.png" ContentType="image/pn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</p:sldIdLst>
  <p:sldSz cx="12192000" cy="6858000"/>
  <p:notesSz cx="7010400" cy="9296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Click to move the slide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CA" sz="2000" spc="-1" strike="noStrike">
                <a:latin typeface="Arial"/>
              </a:rPr>
              <a:t>Click to edit the notes format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CA" sz="1400" spc="-1" strike="noStrike">
                <a:latin typeface="Times New Roman"/>
              </a:rPr>
              <a:t>&lt;header&gt;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 type="dt" idx="20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CA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314" name="PlaceHolder 5"/>
          <p:cNvSpPr>
            <a:spLocks noGrp="1"/>
          </p:cNvSpPr>
          <p:nvPr>
            <p:ph type="ftr" idx="21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&lt;footer&gt;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315" name="PlaceHolder 6"/>
          <p:cNvSpPr>
            <a:spLocks noGrp="1"/>
          </p:cNvSpPr>
          <p:nvPr>
            <p:ph type="sldNum" idx="2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CA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50ADC100-E6C3-46C2-B8FE-B6BF36CFC3D9}" type="slidenum">
              <a:rPr b="0" lang="en-CA" sz="1400" spc="-1" strike="noStrike">
                <a:latin typeface="Times New Roman"/>
              </a:rPr>
              <a:t>&lt;number&gt;</a:t>
            </a:fld>
            <a:endParaRPr b="0" lang="en-CA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ln w="0">
            <a:noFill/>
          </a:ln>
        </p:spPr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700920" y="4473720"/>
            <a:ext cx="5607360" cy="365940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t">
            <a:noAutofit/>
          </a:bodyPr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CA" sz="20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CA" sz="20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CA" sz="2000" spc="-1" strike="noStrike"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 type="sldNum" idx="24"/>
          </p:nvPr>
        </p:nvSpPr>
        <p:spPr>
          <a:xfrm>
            <a:off x="3970800" y="8830080"/>
            <a:ext cx="3036600" cy="46548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C417B37-D5F8-4F04-AC88-3ABFF4A3335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sldImg"/>
          </p:nvPr>
        </p:nvSpPr>
        <p:spPr>
          <a:xfrm>
            <a:off x="0" y="764280"/>
            <a:ext cx="360" cy="360"/>
          </a:xfrm>
          <a:prstGeom prst="rect">
            <a:avLst/>
          </a:prstGeom>
          <a:ln w="0">
            <a:noFill/>
          </a:ln>
        </p:spPr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700920" y="4473720"/>
            <a:ext cx="5607360" cy="365940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t">
            <a:noAutofit/>
          </a:bodyPr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Nirmala UI Semilight"/>
              </a:rPr>
              <a:t>Now is the time to engage in an interactive Q&amp;A session where you can ask questions, share insights, and clarify any doubts about the topics we have covered so far.</a:t>
            </a:r>
            <a:endParaRPr b="0" lang="en-CA" sz="12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Nirmala UI Semilight"/>
              </a:rPr>
              <a:t>This open discussion is designed to ensure that every participant has the opportunity to voice their thoughts and learn from the collective experience of the group.</a:t>
            </a:r>
            <a:endParaRPr b="0" lang="en-CA" sz="12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Nirmala UI Semilight"/>
              </a:rPr>
              <a:t>Your questions and comments are valuable as they help us identify areas that may need further explanation and enable us to tailor future sessions to your needs.</a:t>
            </a:r>
            <a:endParaRPr b="0" lang="en-CA" sz="12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Nirmala UI Semilight"/>
              </a:rPr>
              <a:t>We encourage you to speak up and contribute to the dialogue, as this interaction is one of the key components of our interactive learning approach.</a:t>
            </a:r>
            <a:endParaRPr b="0" lang="en-CA" sz="12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Nirmala UI Semilight"/>
              </a:rPr>
              <a:t>As the session progresses, take note of any questions or ideas that you would like to revisit, and feel free to share your perspectives with the class.</a:t>
            </a:r>
            <a:endParaRPr b="0" lang="en-CA" sz="1200" spc="-1" strike="noStrike">
              <a:latin typeface="Arial"/>
            </a:endParaRPr>
          </a:p>
        </p:txBody>
      </p:sp>
      <p:sp>
        <p:nvSpPr>
          <p:cNvPr id="366" name="PlaceHolder 3"/>
          <p:cNvSpPr>
            <a:spLocks noGrp="1"/>
          </p:cNvSpPr>
          <p:nvPr>
            <p:ph type="sldNum" idx="25"/>
          </p:nvPr>
        </p:nvSpPr>
        <p:spPr>
          <a:xfrm>
            <a:off x="3970800" y="8830080"/>
            <a:ext cx="3036600" cy="46548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47C22B4-1A60-46FE-945A-A7F58BD9DE5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7374EF3-FD16-41EA-A0A3-6E24FB3098C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59C559D-01F6-4A2C-80CD-DD3B40DC872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EC020CD-4604-4B61-A6F1-A7B5B97CF33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58B6CAF-C3F7-4D88-8FE2-2733C8F8AF0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FFFB40A-3DC7-4F29-88B9-C48C2B018DA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527EEE1-3F7C-4B16-8077-EC873587E11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BADED3B-B4A2-4A78-BCAD-E9F0545EBF4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D920817-B3B0-4F4B-9C4A-95F5FB39475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E181C93-8AE3-40CA-80FF-E43A535BDA5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2D71432-AA0D-40E1-AF1A-15197FF4187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D19A9D5-B15F-48C3-988F-54DBC97BA3D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C988577-2FFE-475E-9ED0-E39D135DF27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A17EE75-EC10-483E-B0AF-93EF880A981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3C2CAF9-4EDF-4A3C-9FD5-CB78F116D17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A052790-81B9-4B63-B130-8B0BB050371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17E82F7-D526-42D4-9CDC-0A60FD529FD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199205B-8C2F-4677-AFF4-824D17423EF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502251A-3811-4450-9F99-20E297D1B8EB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770146A-1E8F-4F36-A74F-7C6121366372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AFFE8D7-779F-4504-90B9-12B07C00E364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B564027-4FA7-4BD3-B570-CD9B315CAE5D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C445351-B1F0-4A8F-9F14-EF08CD21D82A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B7F5788-7E1A-42AE-9C0D-E3495926811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9A9C748-7502-4185-A1BE-30D5B71E3144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1F390C1-747C-4DA9-AF25-F6F71D2ACA83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353B2BE-5483-4301-B83E-6DF179B4DF2A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3582634-DB29-4DF8-BA6A-537112423F06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9758ED5-FFDF-4933-823C-FE02972C3EA0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CC6D066-4226-4B31-A710-9B4DB4A753B1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32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8EA952D-08CA-4CEF-9026-D703FDD5B1D5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E159FAB2-DC7A-4E86-B2CF-19B7FBCC1C7E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9ED7E3D0-D276-435B-9A7F-F3703C6E6D93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EB5FBFAC-0F32-4DCD-8B4D-42C54939CA75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75A5D50-D1B6-4E35-9164-9B98996E291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905DAE4D-6104-45D7-9FA9-2DC84725A49A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EC347193-C553-4F8F-BF93-45D1D4B7C6CB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C98DA297-7CB3-4D5A-BD07-F5203387497E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16A59F4C-15C6-49DF-AFC3-0C099209DDFD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CE3B4E18-9BE7-4462-AD2B-AD8E3FAB5962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8EC85A39-2FF6-405A-B189-B49430785CF1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82191C03-3EFC-457F-8BA4-E39246B1110A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67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6FB536B0-4F86-4101-8237-3A6057C0D120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2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3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4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8D2CAF13-0D3D-4532-A6FD-7EBB360DDABB}" type="slidenum">
              <a:t>&lt;#&gt;</a:t>
            </a:fld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BA71BF54-1101-4D93-90BA-43A1DCA87AF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34A8E5D-AF2A-4298-B8E9-7B551B52DDF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769A2EBC-F0D5-45DE-8F22-ADC054ECA4B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B85C1BF-D88F-4659-B564-AD2668E1CCB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BED63FFA-C19C-42C0-B4E0-0F16159CFA7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309E00B8-AED7-483A-A3D9-45519ED1725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C94E4867-18A4-4CB8-967D-13FEF19516A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CD1D33D-D3A3-4A15-A42F-9AEDBBE2A01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6CD53FC-C041-4747-9350-B1DE77067A4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28C9D63-57B9-4974-B580-CB27665A450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FCC842A-8D99-43E4-80F9-F959D9FFA60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98B86779-E0F5-449D-B43A-17798643821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7738057-3C05-4D84-94B4-C85FA967742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7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8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9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3CB74909-A49E-4278-9247-3927E9AC784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2D57559C-2A53-4F80-9530-BD2BD496C4C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63C8E01D-4F72-4629-A6FD-556C9A09965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88E6C8EA-9354-426F-9C51-4AA45836CEB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D98BB87D-81AD-4544-8768-962B02BE7CC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4C675EA1-F848-4EA2-B13D-3C7B41A35AD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6B691F6B-D2B6-4719-A1C7-D8D1BAFD78A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A1C5DFB8-AA41-40AB-95E4-61779932553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BBF80114-6B35-48EA-AD67-F1DC76F2D03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C9437616-E9BC-4163-8336-A0A775581A9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6F7F5B3-E2F7-4502-93F3-D229C51530B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D42D27A3-71C5-4ED1-B43A-C907199A472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7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CB55E9CD-EF08-4257-8FBA-8F667ABF2EE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2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3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4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F1B1713D-465A-46C6-908A-F8F5B92AF29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7F51C4E9-C91B-49B5-B2CF-CCE33D66BE9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9DA41500-EC4C-4446-82F5-6F34D1D0ACE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FE581397-16DB-440A-A1EA-375D54FD388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63AFCAF9-A4A6-4B97-9D7A-FCB4AF0A7DA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E719425F-4676-4CC7-A2AA-E2B1F16A45F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D5D7BA45-226F-42ED-84BE-93C46B409F8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000614BE-C19D-488E-A5C0-857D266494B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C9432E1-B9C4-4151-94F8-1B32A1E2DD4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E5059DFE-565E-43F0-B073-D780A805AD8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1F6883FF-510F-4747-93FC-2A6487B1579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B3198208-AF31-48FC-869E-C8F2938A1B1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2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592B6F2C-BC15-426C-9C23-77F522262E2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7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8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9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C2EBB48C-45A1-4ED3-94FB-A3C4302783E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093081E-7EF8-4ABE-AC38-71C3C355E4E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6" hidden="1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Rectangle 7" hidden="1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Rectangle 8"/>
          <p:cNvSpPr/>
          <p:nvPr/>
        </p:nvSpPr>
        <p:spPr>
          <a:xfrm>
            <a:off x="12001320" y="4846320"/>
            <a:ext cx="189360" cy="20106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Rectangle 9"/>
          <p:cNvSpPr/>
          <p:nvPr/>
        </p:nvSpPr>
        <p:spPr>
          <a:xfrm>
            <a:off x="12001320" y="0"/>
            <a:ext cx="189360" cy="484524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Click to edit the title text format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ftr" idx="1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sldNum" idx="2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CBE09330-CE33-4600-B7E0-D9A3D0723A8A}" type="slidenum">
              <a:rPr b="1" lang="en-US" sz="2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 idx="3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body"/>
          </p:nvPr>
        </p:nvSpPr>
        <p:spPr>
          <a:xfrm>
            <a:off x="424800" y="1015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Click to edit the outline text format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Second Outline Level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Third Outline Level</a:t>
            </a:r>
            <a:endParaRPr b="0" lang="en-CA" sz="1400" spc="-1" strike="noStrike">
              <a:latin typeface="Nirmala UI Semi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Nirmala UI Semilight"/>
              </a:rPr>
              <a:t>Fourth Outline Level</a:t>
            </a:r>
            <a:endParaRPr b="0" lang="en-CA" sz="2000" spc="-1" strike="noStrike">
              <a:latin typeface="Nirmala UI Semi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Fifth Outline Level</a:t>
            </a:r>
            <a:endParaRPr b="0" lang="en-CA" sz="2000" spc="-1" strike="noStrike">
              <a:latin typeface="Nirmala UI Semi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Sixth Outline Level</a:t>
            </a:r>
            <a:endParaRPr b="0" lang="en-CA" sz="2000" spc="-1" strike="noStrike">
              <a:latin typeface="Nirmala UI Semi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Seventh Outline Level</a:t>
            </a:r>
            <a:endParaRPr b="0" lang="en-CA" sz="2000" spc="-1" strike="noStrike">
              <a:latin typeface="Nirmala UI Semi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cxnSp>
        <p:nvCxnSpPr>
          <p:cNvPr id="47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Click to edit the title text format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Click to edit the outline text format</a:t>
            </a:r>
            <a:endParaRPr b="0" lang="en-CA" sz="20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en-CA" sz="1600" spc="-1" strike="noStrike">
                <a:latin typeface="Nirmala UI Semilight"/>
              </a:rPr>
              <a:t>Second Outline Level</a:t>
            </a:r>
            <a:endParaRPr b="0" lang="en-CA" sz="1600" spc="-1" strike="noStrike">
              <a:latin typeface="Nirmala UI Semilight"/>
            </a:endParaRPr>
          </a:p>
          <a:p>
            <a:pPr lvl="2" marL="1296000" indent="-288000"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Third Outline Level</a:t>
            </a:r>
            <a:endParaRPr b="0" lang="en-CA" sz="1400" spc="-1" strike="noStrike">
              <a:latin typeface="Nirmala UI Semi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Nirmala UI Semilight"/>
              </a:rPr>
              <a:t>Fourth Outline Level</a:t>
            </a:r>
            <a:endParaRPr b="0" lang="en-CA" sz="2000" spc="-1" strike="noStrike">
              <a:latin typeface="Nirmala UI Semi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Fifth Outline Level</a:t>
            </a:r>
            <a:endParaRPr b="0" lang="en-CA" sz="2000" spc="-1" strike="noStrike">
              <a:latin typeface="Nirmala UI Semi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Sixth Outline Level</a:t>
            </a:r>
            <a:endParaRPr b="0" lang="en-CA" sz="2000" spc="-1" strike="noStrike">
              <a:latin typeface="Nirmala UI Semi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Seventh Outline Level</a:t>
            </a:r>
            <a:endParaRPr b="0" lang="en-CA" sz="2000" spc="-1" strike="noStrike">
              <a:latin typeface="Nirmala UI Semilight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81544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Click to edit the outline text format</a:t>
            </a:r>
            <a:endParaRPr b="0" lang="en-CA" sz="20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en-CA" sz="1600" spc="-1" strike="noStrike">
                <a:latin typeface="Nirmala UI Semilight"/>
              </a:rPr>
              <a:t>Second Outline Level</a:t>
            </a:r>
            <a:endParaRPr b="0" lang="en-CA" sz="1600" spc="-1" strike="noStrike">
              <a:latin typeface="Nirmala UI Semilight"/>
            </a:endParaRPr>
          </a:p>
          <a:p>
            <a:pPr lvl="2" marL="1296000" indent="-288000"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Third Outline Level</a:t>
            </a:r>
            <a:endParaRPr b="0" lang="en-CA" sz="1400" spc="-1" strike="noStrike">
              <a:latin typeface="Nirmala UI Semi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Nirmala UI Semilight"/>
              </a:rPr>
              <a:t>Fourth Outline Level</a:t>
            </a:r>
            <a:endParaRPr b="0" lang="en-CA" sz="2000" spc="-1" strike="noStrike">
              <a:latin typeface="Nirmala UI Semi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Fifth Outline Level</a:t>
            </a:r>
            <a:endParaRPr b="0" lang="en-CA" sz="2000" spc="-1" strike="noStrike">
              <a:latin typeface="Nirmala UI Semi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Sixth Outline Level</a:t>
            </a:r>
            <a:endParaRPr b="0" lang="en-CA" sz="2000" spc="-1" strike="noStrike">
              <a:latin typeface="Nirmala UI Semi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Seventh Outline Level</a:t>
            </a:r>
            <a:endParaRPr b="0" lang="en-CA" sz="2000" spc="-1" strike="noStrike">
              <a:latin typeface="Nirmala UI Semilight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ftr" idx="4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sldNum" idx="5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ACE1FC77-5C1B-4DC3-BFAA-CB322460F3E7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53" name="PlaceHolder 6"/>
          <p:cNvSpPr>
            <a:spLocks noGrp="1"/>
          </p:cNvSpPr>
          <p:nvPr>
            <p:ph type="dt" idx="6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cxnSp>
        <p:nvCxnSpPr>
          <p:cNvPr id="92" name="Straight Connector 8"/>
          <p:cNvCxnSpPr/>
          <p:nvPr/>
        </p:nvCxnSpPr>
        <p:spPr>
          <a:xfrm>
            <a:off x="6663240" y="154116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93" name="PlaceHolder 1"/>
          <p:cNvSpPr>
            <a:spLocks noGrp="1"/>
          </p:cNvSpPr>
          <p:nvPr>
            <p:ph type="ftr" idx="7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ldNum" idx="8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4F183976-59DC-4AFB-8FFB-6FDB381A477A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CA" sz="4400" spc="-1" strike="noStrike">
                <a:latin typeface="Arial"/>
              </a:rPr>
              <a:t>Click to edit the title text format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CA" sz="4400" spc="-1" strike="noStrike">
                <a:latin typeface="Arial"/>
              </a:rPr>
              <a:t>Click to edit the title text format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ftr" idx="9"/>
          </p:nvPr>
        </p:nvSpPr>
        <p:spPr>
          <a:xfrm>
            <a:off x="44280" y="657432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a6a6a6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sldNum" idx="10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BBF510C6-D7A0-4802-B3B8-F157E3FAC2A1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 6" hidden="1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Rectangle 7" hidden="1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Rectangle 8"/>
          <p:cNvSpPr/>
          <p:nvPr/>
        </p:nvSpPr>
        <p:spPr>
          <a:xfrm>
            <a:off x="12001320" y="4846320"/>
            <a:ext cx="189360" cy="20106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Rectangle 9"/>
          <p:cNvSpPr/>
          <p:nvPr/>
        </p:nvSpPr>
        <p:spPr>
          <a:xfrm>
            <a:off x="12001320" y="0"/>
            <a:ext cx="189360" cy="484524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Click to edit the title text format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ftr" idx="11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sldNum" idx="12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50B64533-4B74-4364-BDEB-8CB381D18AE6}" type="slidenum">
              <a:rPr b="1" lang="en-US" sz="2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dt" idx="13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 type="body"/>
          </p:nvPr>
        </p:nvSpPr>
        <p:spPr>
          <a:xfrm>
            <a:off x="424800" y="1015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Click to edit the outline text format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Second Outline Level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Third Outline Level</a:t>
            </a:r>
            <a:endParaRPr b="0" lang="en-CA" sz="1400" spc="-1" strike="noStrike">
              <a:latin typeface="Nirmala UI Semi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Nirmala UI Semilight"/>
              </a:rPr>
              <a:t>Fourth Outline Level</a:t>
            </a:r>
            <a:endParaRPr b="0" lang="en-CA" sz="2000" spc="-1" strike="noStrike">
              <a:latin typeface="Nirmala UI Semi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Fifth Outline Level</a:t>
            </a:r>
            <a:endParaRPr b="0" lang="en-CA" sz="2000" spc="-1" strike="noStrike">
              <a:latin typeface="Nirmala UI Semi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Sixth Outline Level</a:t>
            </a:r>
            <a:endParaRPr b="0" lang="en-CA" sz="2000" spc="-1" strike="noStrike">
              <a:latin typeface="Nirmala UI Semi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Seventh Outline Level</a:t>
            </a:r>
            <a:endParaRPr b="0" lang="en-CA" sz="2000" spc="-1" strike="noStrike">
              <a:latin typeface="Nirmala UI Semi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cxnSp>
        <p:nvCxnSpPr>
          <p:cNvPr id="222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CA" sz="4400" spc="-1" strike="noStrike">
                <a:latin typeface="Arial"/>
              </a:rPr>
              <a:t>Click to edit the title text format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581544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ftr" idx="14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 type="sldNum" idx="15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F5CB7FEE-7EAC-4605-B62B-E238CEF64AF5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228" name="PlaceHolder 6"/>
          <p:cNvSpPr>
            <a:spLocks noGrp="1"/>
          </p:cNvSpPr>
          <p:nvPr>
            <p:ph type="dt" idx="16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Rectangle 6"/>
          <p:cNvSpPr/>
          <p:nvPr/>
        </p:nvSpPr>
        <p:spPr>
          <a:xfrm>
            <a:off x="12001320" y="0"/>
            <a:ext cx="190080" cy="137124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Rectangle 7"/>
          <p:cNvSpPr/>
          <p:nvPr/>
        </p:nvSpPr>
        <p:spPr>
          <a:xfrm>
            <a:off x="12001320" y="1371600"/>
            <a:ext cx="190080" cy="548604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2174400" y="1574640"/>
            <a:ext cx="438876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32000" indent="-32400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Edit Master text styles</a:t>
            </a:r>
            <a:endParaRPr b="1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6786720" y="1574640"/>
            <a:ext cx="438876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Edit Master text styles</a:t>
            </a:r>
            <a:endParaRPr b="1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79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600">
              <a:lnSpc>
                <a:spcPct val="100000"/>
              </a:lnSpc>
              <a:spcBef>
                <a:spcPts val="36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600">
              <a:lnSpc>
                <a:spcPct val="100000"/>
              </a:lnSpc>
              <a:spcBef>
                <a:spcPts val="36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dt" idx="17"/>
          </p:nvPr>
        </p:nvSpPr>
        <p:spPr>
          <a:xfrm>
            <a:off x="609480" y="6172200"/>
            <a:ext cx="4571640" cy="30456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lnSpc>
                <a:spcPct val="100000"/>
              </a:lnSpc>
              <a:buNone/>
              <a:defRPr b="0" lang="en-US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&lt;date/time&gt;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271" name="PlaceHolder 5"/>
          <p:cNvSpPr>
            <a:spLocks noGrp="1"/>
          </p:cNvSpPr>
          <p:nvPr>
            <p:ph type="ftr" idx="18"/>
          </p:nvPr>
        </p:nvSpPr>
        <p:spPr>
          <a:xfrm>
            <a:off x="609480" y="6492960"/>
            <a:ext cx="4571640" cy="283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272" name="PlaceHolder 6"/>
          <p:cNvSpPr>
            <a:spLocks noGrp="1"/>
          </p:cNvSpPr>
          <p:nvPr>
            <p:ph type="sldNum" idx="19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F80AF8CE-3CE2-4190-83D2-5EB1078E3BE0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cxnSp>
        <p:nvCxnSpPr>
          <p:cNvPr id="273" name="Straight Connector 8"/>
          <p:cNvCxnSpPr/>
          <p:nvPr/>
        </p:nvCxnSpPr>
        <p:spPr>
          <a:xfrm>
            <a:off x="6663240" y="1656720"/>
            <a:ext cx="360" cy="444420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5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5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5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2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Picture 5" descr=""/>
          <p:cNvPicPr/>
          <p:nvPr/>
        </p:nvPicPr>
        <p:blipFill>
          <a:blip r:embed="rId1"/>
          <a:stretch/>
        </p:blipFill>
        <p:spPr>
          <a:xfrm>
            <a:off x="0" y="1303920"/>
            <a:ext cx="12191040" cy="6094800"/>
          </a:xfrm>
          <a:prstGeom prst="rect">
            <a:avLst/>
          </a:prstGeom>
          <a:ln w="0">
            <a:noFill/>
          </a:ln>
        </p:spPr>
      </p:pic>
      <p:sp>
        <p:nvSpPr>
          <p:cNvPr id="317" name="PlaceHolder 1"/>
          <p:cNvSpPr>
            <a:spLocks noGrp="1"/>
          </p:cNvSpPr>
          <p:nvPr>
            <p:ph type="ftr" idx="23"/>
          </p:nvPr>
        </p:nvSpPr>
        <p:spPr>
          <a:xfrm>
            <a:off x="9588960" y="127440"/>
            <a:ext cx="2602080" cy="339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a6a6a6"/>
                </a:solidFill>
                <a:latin typeface="Arial"/>
              </a:rPr>
              <a:t>“</a:t>
            </a:r>
            <a:r>
              <a:rPr b="0" lang="en-US" sz="1100" spc="-1" strike="noStrike">
                <a:solidFill>
                  <a:srgbClr val="a6a6a6"/>
                </a:solidFill>
                <a:latin typeface="Arial"/>
              </a:rPr>
              <a:t>Develop a passion for learning.”</a:t>
            </a:r>
            <a:endParaRPr b="0" lang="en-CA" sz="1100" spc="-1" strike="noStrike">
              <a:latin typeface="Times New Roman"/>
            </a:endParaRPr>
          </a:p>
        </p:txBody>
      </p:sp>
      <p:sp>
        <p:nvSpPr>
          <p:cNvPr id="318" name="Text Box 2"/>
          <p:cNvSpPr/>
          <p:nvPr/>
        </p:nvSpPr>
        <p:spPr>
          <a:xfrm>
            <a:off x="58680" y="468000"/>
            <a:ext cx="10306080" cy="1225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7000"/>
              </a:lnSpc>
              <a:spcAft>
                <a:spcPts val="799"/>
              </a:spcAft>
              <a:buNone/>
            </a:pPr>
            <a:r>
              <a:rPr b="0" lang="en-US" sz="3600" spc="-1" strike="noStrike">
                <a:solidFill>
                  <a:srgbClr val="ff0000"/>
                </a:solidFill>
                <a:latin typeface="Gadugi"/>
                <a:ea typeface="Calibri"/>
              </a:rPr>
              <a:t>RISK AND RESILIENCY BOOTCAMP</a:t>
            </a:r>
            <a:br>
              <a:rPr sz="3600"/>
            </a:br>
            <a:endParaRPr b="0" lang="en-CA" sz="3600" spc="-1" strike="noStrike">
              <a:latin typeface="Arial"/>
            </a:endParaRPr>
          </a:p>
        </p:txBody>
      </p:sp>
      <p:sp>
        <p:nvSpPr>
          <p:cNvPr id="319" name="Oval 1"/>
          <p:cNvSpPr/>
          <p:nvPr/>
        </p:nvSpPr>
        <p:spPr>
          <a:xfrm>
            <a:off x="11068920" y="5891760"/>
            <a:ext cx="619200" cy="619200"/>
          </a:xfrm>
          <a:prstGeom prst="ellipse">
            <a:avLst/>
          </a:prstGeom>
          <a:solidFill>
            <a:srgbClr val="7a7a7a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ffffff"/>
                </a:solidFill>
                <a:latin typeface="Arial"/>
              </a:rPr>
              <a:t>3</a:t>
            </a:r>
            <a:endParaRPr b="0" lang="en-CA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FAIR Quantitative Estimation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Factor Analysis of Information Risk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Open standard developed by the FAIR Institute and maintained by The Open Group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Used for quantifying risk in financial terms, such as probable annual loss exposure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“</a:t>
            </a:r>
            <a:r>
              <a:rPr b="0" i="1" lang="en-CA" sz="1400" spc="-1" strike="noStrike">
                <a:latin typeface="Nirmala UI Semilight"/>
              </a:rPr>
              <a:t>How much risk do we have, and how much should we invest to reduce it?”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FAIR breaks risk into two measurable components and a calculation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Loss Event Frequency (LEF) – How often is a loss likely to occur?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Loss Magnitude (LM) – How much loss is likely to result each time it occurs?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Annualized Loss Exposure (ALE) = LEF × LM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Replaces vague qualitative labels like “high impact” with probability ranges and financial outcomes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How to Use FAIR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Step 1:  Define the scenario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Start with a clearly stated risk scenario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 “External attacker exploits unpatched vulnerability in web server, leading to data breach.”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Step 2: Gather inputs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Use data from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Historical incidents and threat intelligence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Industry benchmarks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Expert judgment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Estimate ranges for frequency and impact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Minimum, most likely and maximum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How to Use FAIR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Step 3: Model and simulate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Monte Carlo simulation (10,000+ iterations) to combine frequency and impact distributions and produce a probable loss range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This produces results like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Most likely annual loss: $600,000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90% confidence range: $250,000 – $1.2M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Tools like RiskLens, OpenFAIR Analysis Tool, or Python @Risk packages automate this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Step 4: Compare controls or scenarios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Quantify how much each control reduces exposure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adding MFA reduces event frequency by 70%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Annual loss drops from $1M to $300K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ROI = $700K reduction / $50K control cost = 14×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Example: FAIR in Practice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pic>
        <p:nvPicPr>
          <p:cNvPr id="342" name="" descr=""/>
          <p:cNvPicPr/>
          <p:nvPr/>
        </p:nvPicPr>
        <p:blipFill>
          <a:blip r:embed="rId1"/>
          <a:stretch/>
        </p:blipFill>
        <p:spPr>
          <a:xfrm>
            <a:off x="2262240" y="1394280"/>
            <a:ext cx="6818400" cy="41328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Example: FAIR in Practice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pic>
        <p:nvPicPr>
          <p:cNvPr id="344" name="" descr=""/>
          <p:cNvPicPr/>
          <p:nvPr/>
        </p:nvPicPr>
        <p:blipFill>
          <a:blip r:embed="rId1"/>
          <a:stretch/>
        </p:blipFill>
        <p:spPr>
          <a:xfrm>
            <a:off x="1953720" y="1220760"/>
            <a:ext cx="7003440" cy="45064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Related tools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6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Risk scenarios, use cases, and user stories</a:t>
            </a:r>
            <a:endParaRPr b="0" lang="en-CA" sz="2400" spc="-1" strike="noStrike">
              <a:latin typeface="Nirmala UI Semilight"/>
            </a:endParaRPr>
          </a:p>
        </p:txBody>
      </p:sp>
      <p:pic>
        <p:nvPicPr>
          <p:cNvPr id="347" name="" descr=""/>
          <p:cNvPicPr/>
          <p:nvPr/>
        </p:nvPicPr>
        <p:blipFill>
          <a:blip r:embed="rId1"/>
          <a:stretch/>
        </p:blipFill>
        <p:spPr>
          <a:xfrm>
            <a:off x="1968840" y="1895760"/>
            <a:ext cx="7809840" cy="315720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Related tools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72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Risk scenarios extend use cases and user stories by adding the failure and resilience dimension</a:t>
            </a:r>
            <a:endParaRPr b="0" lang="en-CA" sz="1800" spc="-1" strike="noStrike">
              <a:latin typeface="Nirmala UI Semilight"/>
            </a:endParaRPr>
          </a:p>
        </p:txBody>
      </p:sp>
      <p:pic>
        <p:nvPicPr>
          <p:cNvPr id="350" name="" descr=""/>
          <p:cNvPicPr/>
          <p:nvPr/>
        </p:nvPicPr>
        <p:blipFill>
          <a:blip r:embed="rId1"/>
          <a:stretch/>
        </p:blipFill>
        <p:spPr>
          <a:xfrm>
            <a:off x="1951200" y="2163960"/>
            <a:ext cx="7732800" cy="33152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From Risk to Test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Start with a risk scenario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“</a:t>
            </a:r>
            <a:r>
              <a:rPr b="0" lang="en-CA" sz="1800" spc="-1" strike="noStrike">
                <a:latin typeface="Nirmala UI Semilight"/>
              </a:rPr>
              <a:t>Payment service unavailable due to API timeout”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Map to use case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“</a:t>
            </a:r>
            <a:r>
              <a:rPr b="0" lang="en-CA" sz="1800" spc="-1" strike="noStrike">
                <a:latin typeface="Nirmala UI Semilight"/>
              </a:rPr>
              <a:t>Process online payment via API”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Identify user stories impacted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“</a:t>
            </a:r>
            <a:r>
              <a:rPr b="0" lang="en-CA" sz="1800" spc="-1" strike="noStrike">
                <a:latin typeface="Nirmala UI Semilight"/>
              </a:rPr>
              <a:t>As a customer, I want to complete my payment quickly”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“</a:t>
            </a:r>
            <a:r>
              <a:rPr b="0" lang="en-CA" sz="1800" spc="-1" strike="noStrike">
                <a:latin typeface="Nirmala UI Semilight"/>
              </a:rPr>
              <a:t>As a support agent, I want to see failed payment logs”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From Risk to Test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Design test cases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Functional test:</a:t>
            </a:r>
            <a:r>
              <a:rPr b="0" lang="en-CA" sz="1800" spc="-1" strike="noStrike">
                <a:latin typeface="Nirmala UI Semilight"/>
              </a:rPr>
              <a:t> Does the payment succeed under normal load?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Negative test:</a:t>
            </a:r>
            <a:r>
              <a:rPr b="0" lang="en-CA" sz="1800" spc="-1" strike="noStrike">
                <a:latin typeface="Nirmala UI Semilight"/>
              </a:rPr>
              <a:t> Does the system handle API timeout gracefully?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Resilience test: </a:t>
            </a:r>
            <a:r>
              <a:rPr b="0" lang="en-CA" sz="1800" spc="-1" strike="noStrike">
                <a:latin typeface="Nirmala UI Semilight"/>
              </a:rPr>
              <a:t>Does failover to backup gateway work?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Recovery test:</a:t>
            </a:r>
            <a:r>
              <a:rPr b="0" lang="en-CA" sz="1800" spc="-1" strike="noStrike">
                <a:latin typeface="Nirmala UI Semilight"/>
              </a:rPr>
              <a:t> Are pending payments reconciled after restoration?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Each test ties back to a risk statement ensuring traceability from risk identification to verification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Risk scenarios and Test Cases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End-to-End (E2E) testing with risk lens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E2E tests verify complete workflows, crossing multiple systems, APIs, and data layers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Combined with risk scenarios, E2E testing ensures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Key assets (data, transactions, customer flows) are resilient under failure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Preventive and detective controls actually work in production-like conditions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Ensures recovery paths meet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  <a:ea typeface="Noto Sans CJK SC"/>
              </a:rPr>
              <a:t>RTO (Recovery Time Objective) </a:t>
            </a:r>
            <a:r>
              <a:rPr b="0" lang="en-CA" sz="1400" spc="-1" strike="noStrike">
                <a:latin typeface="Nirmala UI Semilight"/>
              </a:rPr>
              <a:t>requirements 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RPO (Recovery Point Objective) requirements 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Risk and testing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Best Practices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Map every critical use case to at least one risk scenario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Maintain traceability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Link risk register entries to user stories, use cases, and test artifacts in your ALM or QA tool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Use exploratory risk testing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Encourage testers to explore system behavior under failure or boundary conditions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Test controls, not just functionality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Validate access controls, monitoring alerts, logging, and failover triggers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Automate regression of high-risk scenarios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Use CI/CD pipelines to continuously validate resilience against known threats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Close the loop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Feed real incidents and audit findings back into the scenario catalog for future testing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10050840" cy="7286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60" strike="noStrike" cap="all">
                <a:solidFill>
                  <a:srgbClr val="d1282e"/>
                </a:solidFill>
                <a:latin typeface="Leelawadee UI Semilight"/>
              </a:rPr>
              <a:t>Q&amp;A and open discussion</a:t>
            </a:r>
            <a:endParaRPr b="0" lang="en-CA" sz="3600" spc="-1" strike="noStrike">
              <a:latin typeface="Arial"/>
            </a:endParaRPr>
          </a:p>
        </p:txBody>
      </p:sp>
      <p:pic>
        <p:nvPicPr>
          <p:cNvPr id="360" name="Content Placeholder 2" descr=""/>
          <p:cNvPicPr/>
          <p:nvPr/>
        </p:nvPicPr>
        <p:blipFill>
          <a:blip r:embed="rId1"/>
          <a:stretch/>
        </p:blipFill>
        <p:spPr>
          <a:xfrm>
            <a:off x="1647360" y="1073160"/>
            <a:ext cx="8083440" cy="50518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60" strike="noStrike" cap="all">
                <a:solidFill>
                  <a:srgbClr val="d1282e"/>
                </a:solidFill>
                <a:latin typeface="Leelawadee UI Semilight"/>
              </a:rPr>
              <a:t>Risk scenarios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CA" sz="2000" spc="-1" strike="noStrike">
                <a:latin typeface="Nirmala UI Semilight"/>
              </a:rPr>
              <a:t>In this module we will</a:t>
            </a:r>
            <a:endParaRPr b="0" lang="en-CA" sz="20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600" spc="-1" strike="noStrike">
                <a:latin typeface="Nirmala UI Semilight"/>
              </a:rPr>
              <a:t>Introduce the concept of a risk scenario</a:t>
            </a:r>
            <a:endParaRPr b="0" lang="en-CA" sz="16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600" spc="-1" strike="noStrike">
                <a:latin typeface="Nirmala UI Semilight"/>
              </a:rPr>
              <a:t>Identify where risk scenarios fit into risk and resilience management</a:t>
            </a:r>
            <a:endParaRPr b="0" lang="en-CA" sz="1600" spc="-1" strike="noStrike">
              <a:latin typeface="Nirmala UI Semilight"/>
            </a:endParaRPr>
          </a:p>
        </p:txBody>
      </p:sp>
      <p:pic>
        <p:nvPicPr>
          <p:cNvPr id="322" name="" descr=""/>
          <p:cNvPicPr/>
          <p:nvPr/>
        </p:nvPicPr>
        <p:blipFill>
          <a:blip r:embed="rId1"/>
          <a:stretch/>
        </p:blipFill>
        <p:spPr>
          <a:xfrm>
            <a:off x="7418520" y="1651680"/>
            <a:ext cx="3839400" cy="36644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Risk scenario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A structured “story” 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Describes how a threat could exploit a vulnerability to harm an asset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with stated causes, frequency/likelihood, and business impact 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ISACA treats risks as loss event scenarios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This means scenarios are a fundamental  unit of analysis for evaluating and responding to risk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Resilience 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DRI recommends building and exercising scenarios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To drive preparedness, continuity strategies, and testing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Including worst-case disaster scenarios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Similar to disaster drills in other industries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2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Step by step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Choose the asset/service and objective at risk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Example: Online banking platform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Objective at risk: secure, available service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State the combination of threat, actor and event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Example: External criminal uses credential stuffing to gain account access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Name the vulnerability/predisposing conditions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Example: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Weak password hygiene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No MFAand 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Insufficient rate-limiting for login attempts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Describe the initiating causes and pathways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Example:  Leaked credentials from third-party breach and automated botnet attempts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Step by step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Estimate frequency or likelihood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Use qualitative scales or FAIR quantitative estimation where data allows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Estimate business-focused impact 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Financial loss, regulatory penalties, downtime, customer churn, reputation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List existing controls and control strength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Preventive, detective, corrective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Take note of the residual risk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Define response and resilience actions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Risk response (avoid/mitigate/transfer/accept)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Recovery objectives, exercises, and communications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2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Step by step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Structure summary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Scenario title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Asset / business objective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Threat actor / path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Vulnerabilities / predisposing conditions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assumptions AND data sources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Likelihood 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Impact: financial, regulatory, operational, reputation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Existing controls and gaps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Proposed treatments controls or responses 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Resilience measures: for example RTO/RPO targets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Scenario owner: review cadence (frequency)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2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Best practices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Be specific and business-anchored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Tie each scenario to a business service, KPI, or regulatory requirement.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Use a standard structure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Asset → Threat/Actor → Event/Path → Vulnerability → Frequency → Impact → Controls → Treatment → Resilience actions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Maintain a reusable scenario catalog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Start with COBIT/ISACA scenario libraries; tailor to your environment and keep them versioned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Quantify when possible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Apply FAIR to translate high-priority scenarios into probable loss (ranges), supporting cost-benefit decisions 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Best practices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Exercise regularly, tabletops to live drills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Map scenarios to continuity tests, incident response runbooks, and recovery objectives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Link to controls and assurance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Explicitly reference control objectives and rate the control strength to reveal residual risk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Refresh with threat intelligence and incidents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Update likelihoods/paths as the environment changes; fold in post-incident lessons learned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Govern with cadence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Assign owners, review dates, and acceptance thresholds aligned to risk appetite/tolerance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166544</TotalTime>
  <Application>LibreOffice/7.3.4.2$Windows_X86_64 LibreOffice_project/728fec16bd5f605073805c3c9e7c4212a0120dc5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2016-09-10T10:34:19Z</dcterms:created>
  <dc:creator>Donis Marshall</dc:creator>
  <dc:description/>
  <dc:language>en-CA</dc:language>
  <cp:lastModifiedBy>Rod Davison</cp:lastModifiedBy>
  <cp:lastPrinted>2025-10-05T16:51:45Z</cp:lastPrinted>
  <dcterms:modified xsi:type="dcterms:W3CDTF">2025-12-17T14:39:23Z</dcterms:modified>
  <cp:revision>9038</cp:revision>
  <dc:subject>Risk/Resiliency Bootcamp</dc:subject>
  <dc:title>3. Risk Scenarios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52</vt:r8>
  </property>
  <property fmtid="{D5CDD505-2E9C-101B-9397-08002B2CF9AE}" pid="3" name="PresentationFormat">
    <vt:lpwstr>Widescreen</vt:lpwstr>
  </property>
  <property fmtid="{D5CDD505-2E9C-101B-9397-08002B2CF9AE}" pid="4" name="Slides">
    <vt:r8>52</vt:r8>
  </property>
</Properties>
</file>